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81" r:id="rId8"/>
    <p:sldId id="279" r:id="rId9"/>
    <p:sldId id="267" r:id="rId10"/>
    <p:sldId id="280" r:id="rId11"/>
    <p:sldId id="278" r:id="rId12"/>
    <p:sldId id="268" r:id="rId13"/>
    <p:sldId id="277" r:id="rId14"/>
    <p:sldId id="276" r:id="rId15"/>
    <p:sldId id="266" r:id="rId16"/>
    <p:sldId id="27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1" r:id="rId26"/>
    <p:sldId id="293" r:id="rId27"/>
    <p:sldId id="294" r:id="rId28"/>
    <p:sldId id="295" r:id="rId29"/>
    <p:sldId id="325" r:id="rId30"/>
    <p:sldId id="272" r:id="rId31"/>
    <p:sldId id="298" r:id="rId32"/>
    <p:sldId id="296" r:id="rId33"/>
    <p:sldId id="290" r:id="rId34"/>
    <p:sldId id="291" r:id="rId35"/>
    <p:sldId id="297" r:id="rId36"/>
    <p:sldId id="299" r:id="rId37"/>
    <p:sldId id="300" r:id="rId38"/>
    <p:sldId id="301" r:id="rId39"/>
    <p:sldId id="273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6" r:id="rId49"/>
    <p:sldId id="335" r:id="rId50"/>
    <p:sldId id="337" r:id="rId51"/>
    <p:sldId id="274" r:id="rId52"/>
    <p:sldId id="275" r:id="rId53"/>
  </p:sldIdLst>
  <p:sldSz cx="12192000" cy="6858000"/>
  <p:notesSz cx="6889750" cy="100187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DONGHUN" userId="1a5a579cd8e01b43" providerId="LiveId" clId="{0D3A1DCB-D6BF-4D69-822F-6FBE27113222}"/>
    <pc:docChg chg="modSld">
      <pc:chgData name="LEE DONGHUN" userId="1a5a579cd8e01b43" providerId="LiveId" clId="{0D3A1DCB-D6BF-4D69-822F-6FBE27113222}" dt="2022-02-02T15:57:24.206" v="6" actId="20577"/>
      <pc:docMkLst>
        <pc:docMk/>
      </pc:docMkLst>
      <pc:sldChg chg="modSp mod">
        <pc:chgData name="LEE DONGHUN" userId="1a5a579cd8e01b43" providerId="LiveId" clId="{0D3A1DCB-D6BF-4D69-822F-6FBE27113222}" dt="2022-02-02T15:57:24.206" v="6" actId="20577"/>
        <pc:sldMkLst>
          <pc:docMk/>
          <pc:sldMk cId="4248549404" sldId="264"/>
        </pc:sldMkLst>
        <pc:spChg chg="mod">
          <ac:chgData name="LEE DONGHUN" userId="1a5a579cd8e01b43" providerId="LiveId" clId="{0D3A1DCB-D6BF-4D69-822F-6FBE27113222}" dt="2022-02-02T15:57:24.206" v="6" actId="20577"/>
          <ac:spMkLst>
            <pc:docMk/>
            <pc:sldMk cId="4248549404" sldId="264"/>
            <ac:spMk id="34" creationId="{C4A2DF7D-1DD7-4DBA-A10D-F8230B9FA7F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29972-E84E-4F51-BFFD-85B7D4EA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DFBC60-63B2-4310-8376-3A7B52BF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E1A4-D93B-4C8D-8267-C93EA839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36691-A790-437A-B879-AE9F788C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B3435-82FD-4432-862F-ED4A6DC5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BE20D-845C-4B70-BB65-9D6C14FF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7292C8-C4F5-4C0D-8D1C-6059A1AEE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1BDDF-26E6-4425-9F26-63DAF320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6F981-7C4E-4B0C-B105-E1B48BD8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64BA6-3329-43E4-9FE8-D22164FA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1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D10AAF-A613-486E-A6B3-937ECBC61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092993-1248-48A9-A20B-B67C52DAD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C317A-E603-4B21-AC27-8168D2A1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D45BF-9A0E-4BD1-825D-B5FAE7C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E4D5C-C61E-439D-9D83-E5A767DD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AEBE0-4E4C-47A9-8AC2-7D263D89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CBDC8-A673-45BF-8D3C-A6CF9BB5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AD2C4-2408-45DC-83BD-3458998E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AF09A-C2AB-4EF1-B31A-49AF5617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EACF2-D572-4968-A826-61E9749C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4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A310F-B1A6-46D6-B0F7-26B8EDA0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DC60D-5933-4D4B-B70B-E058EE93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4AC9C-4F0E-4417-9470-13B05FE0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AE505-47CC-4AF8-9BC7-2D36F2C8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AB32F-4BB5-43B6-934B-1729D88A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456C0-ADE3-43CE-B282-52398463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F0983-86AA-4A1C-A436-A64BA771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97DC8-78E5-41E3-8D41-CEA309F2A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AD697C-3FD2-4BDD-A852-4050A609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8118A-2738-400F-B5FC-92FA83E5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ADBFE-CECD-4838-BBFD-3B3A87FA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4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E4C2-F1DC-41F5-A527-49AE6415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92EEF-2A73-454A-BF17-CAA6E7931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2C8230-4AD5-498C-BA09-131E44A4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7C49D3-9065-40A4-A9D8-8FF482995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4553A1-EE0F-4F12-92D9-471126E6B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693639-6718-4732-9C70-5C5CCBA9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AD4514-BF26-4C19-A3F8-EB64462D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E4754-D84D-4102-82F8-E4E9F984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6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8D158-8030-4215-B8DE-1EE39527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5D269-39F8-4441-91D5-9EAB9DAB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EB840D-C75C-4609-ACBC-E5510DAE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BAF85-B5C5-4706-97FB-2E385DBA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1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495C34-6A07-4A00-91A0-899F0DC6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564DA-D0A6-4338-AC22-EE65B4CF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F180C-6B33-4986-A6BC-D40255B6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7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E70A-DD6F-46F9-8CBE-3E1B3C8E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66337-5862-4435-BD37-406845DA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EED77-2E75-42BD-A807-A20F9885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7D390-70DD-426C-B495-0552B11E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6BBF7-F3DD-4744-B21A-B4187325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290C7-036B-411D-B3EA-A8B3C9CF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6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FC11F-2D5D-4476-B05D-1E3051E2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7B59A6-5B85-4AA8-86E3-7C47FE14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5D6D5-5ECB-40FB-9EC5-55F1218C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0FC38-B7CC-42FE-A72B-37EA49BCD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15746-16E4-4560-A209-2455AE7D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898C3-71D1-468E-8A49-213D035F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5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41CF70-7C79-413E-9793-ABC9609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47C78-2038-4736-9694-8F7AA103B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1B61B-9491-45DC-A07C-DDBBE802B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A550-DE83-4628-9D9F-5D603CF081C4}" type="datetimeFigureOut">
              <a:rPr lang="ko-KR" altLang="en-US" smtClean="0"/>
              <a:t>2022-02-02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20AD5-868F-4AE3-B9BF-C10B8FAE8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5C7EC-7EA9-43B3-99DB-78570857E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6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ware.hongik.ac.kr/b_team/b_team6/final_project_51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472184"/>
            <a:ext cx="5863456" cy="27523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latinLnBrk="0"/>
            <a:r>
              <a:rPr lang="en-US" altLang="ko-KR" sz="5400" b="1" kern="12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portsCenter</a:t>
            </a:r>
            <a:b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5400" b="1" kern="1200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embership </a:t>
            </a:r>
            <a:r>
              <a:rPr lang="en-US" altLang="ko-KR" sz="5400" b="1" kern="1200" dirty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haring </a:t>
            </a:r>
            <a:b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5400" b="1" kern="1200" dirty="0">
                <a:solidFill>
                  <a:srgbClr val="92D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ervices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2883" y="4484974"/>
            <a:ext cx="4375678" cy="19568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B589051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이동훈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B589059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임동규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B589060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임성묵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(30/100): C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B589061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임영환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C348A689-DB9C-4A16-8771-C2E2F5A09DCB}"/>
              </a:ext>
            </a:extLst>
          </p:cNvPr>
          <p:cNvSpPr txBox="1">
            <a:spLocks/>
          </p:cNvSpPr>
          <p:nvPr/>
        </p:nvSpPr>
        <p:spPr>
          <a:xfrm>
            <a:off x="9955309" y="477616"/>
            <a:ext cx="2469956" cy="195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dirty="0"/>
              <a:t>Database</a:t>
            </a:r>
          </a:p>
          <a:p>
            <a:pPr algn="l" latinLnBrk="0"/>
            <a:r>
              <a:rPr lang="en-US" altLang="ko-KR" dirty="0"/>
              <a:t>B_team6</a:t>
            </a:r>
          </a:p>
        </p:txBody>
      </p:sp>
    </p:spTree>
    <p:extLst>
      <p:ext uri="{BB962C8B-B14F-4D97-AF65-F5344CB8AC3E}">
        <p14:creationId xmlns:p14="http://schemas.microsoft.com/office/powerpoint/2010/main" val="2194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73" y="1724165"/>
            <a:ext cx="11431670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CONTRACT_MANAGEMENT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436E90-A71D-44F0-B5FB-A242CACD8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10" y="2460392"/>
            <a:ext cx="5054784" cy="3076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CE3A3B-A285-4744-8FD4-E7E20768E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3" y="2445402"/>
            <a:ext cx="3369856" cy="30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51" y="1724165"/>
            <a:ext cx="8588783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CENTER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algn="l" latinLnBrk="0"/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F326B-34CB-46B0-99B4-09DF7506D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4" y="2589306"/>
            <a:ext cx="10554615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7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532" y="1724165"/>
            <a:ext cx="10392427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FACILITY_TYPE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F939A-28FB-4306-8307-553655069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6" y="2347656"/>
            <a:ext cx="3489226" cy="3692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5CCCB6-D6F2-47E6-A961-344A07AAD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14" y="2333279"/>
            <a:ext cx="3494758" cy="3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0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73" y="1724165"/>
            <a:ext cx="11431670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USERS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RESERVATION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B85F5-A069-441F-A4FA-CB3D4D844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97" y="2421247"/>
            <a:ext cx="5558955" cy="30032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E9F49E-4697-4D53-A971-795C89CD2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39" y="2439081"/>
            <a:ext cx="5300662" cy="29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7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49" y="1724165"/>
            <a:ext cx="10392427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MEMBERSHIIP_TYPE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6537A2-23FC-4213-8E52-1862FB5BA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06" y="2681564"/>
            <a:ext cx="4760963" cy="2788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AE8976-E491-4FC6-A97A-B9040648A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422" y="2238374"/>
            <a:ext cx="3076261" cy="42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FF00"/>
                </a:solidFill>
              </a:rPr>
              <a:t>7.F</a:t>
            </a:r>
            <a:r>
              <a:rPr lang="en-US" altLang="ko-KR" sz="4400" b="1" dirty="0"/>
              <a:t>UNCTION</a:t>
            </a:r>
            <a:r>
              <a:rPr lang="en-US" altLang="ko-KR" sz="4400" b="1" dirty="0">
                <a:solidFill>
                  <a:srgbClr val="92D050"/>
                </a:solidFill>
              </a:rPr>
              <a:t> </a:t>
            </a:r>
            <a:r>
              <a:rPr lang="en-US" altLang="ko-KR" sz="4400" b="1" dirty="0"/>
              <a:t>DEPENDENCY</a:t>
            </a:r>
          </a:p>
        </p:txBody>
      </p:sp>
      <p:sp>
        <p:nvSpPr>
          <p:cNvPr id="67" name="직사각형 75">
            <a:extLst>
              <a:ext uri="{FF2B5EF4-FFF2-40B4-BE49-F238E27FC236}">
                <a16:creationId xmlns:a16="http://schemas.microsoft.com/office/drawing/2014/main" id="{A3125C79-1415-4FA8-B953-D8352264E8A8}"/>
              </a:ext>
            </a:extLst>
          </p:cNvPr>
          <p:cNvSpPr/>
          <p:nvPr/>
        </p:nvSpPr>
        <p:spPr>
          <a:xfrm>
            <a:off x="1836748" y="1708486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Users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75">
            <a:extLst>
              <a:ext uri="{FF2B5EF4-FFF2-40B4-BE49-F238E27FC236}">
                <a16:creationId xmlns:a16="http://schemas.microsoft.com/office/drawing/2014/main" id="{F0E90269-85C6-48F2-9E97-C3725E29A8CD}"/>
              </a:ext>
            </a:extLst>
          </p:cNvPr>
          <p:cNvSpPr/>
          <p:nvPr/>
        </p:nvSpPr>
        <p:spPr>
          <a:xfrm>
            <a:off x="1836748" y="2612632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Membership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70EA0B-4A1A-4A38-A745-77E75F717605}"/>
              </a:ext>
            </a:extLst>
          </p:cNvPr>
          <p:cNvSpPr txBox="1"/>
          <p:nvPr/>
        </p:nvSpPr>
        <p:spPr>
          <a:xfrm>
            <a:off x="6551022" y="1928589"/>
            <a:ext cx="526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U_ID → {</a:t>
            </a:r>
            <a:r>
              <a:rPr lang="en-US" b="1" dirty="0" err="1"/>
              <a:t>phone_number</a:t>
            </a:r>
            <a:r>
              <a:rPr lang="en-US" b="1" dirty="0"/>
              <a:t> }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4E4AC0-6250-4632-8740-476BA29414F1}"/>
              </a:ext>
            </a:extLst>
          </p:cNvPr>
          <p:cNvSpPr txBox="1"/>
          <p:nvPr/>
        </p:nvSpPr>
        <p:spPr>
          <a:xfrm>
            <a:off x="6551021" y="2832735"/>
            <a:ext cx="39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M_ID → { Course, Cost }</a:t>
            </a:r>
          </a:p>
        </p:txBody>
      </p:sp>
      <p:sp>
        <p:nvSpPr>
          <p:cNvPr id="71" name="직사각형 75">
            <a:extLst>
              <a:ext uri="{FF2B5EF4-FFF2-40B4-BE49-F238E27FC236}">
                <a16:creationId xmlns:a16="http://schemas.microsoft.com/office/drawing/2014/main" id="{2D34EC1F-8092-4565-A10B-B9CAEA194C1A}"/>
              </a:ext>
            </a:extLst>
          </p:cNvPr>
          <p:cNvSpPr/>
          <p:nvPr/>
        </p:nvSpPr>
        <p:spPr>
          <a:xfrm>
            <a:off x="1836748" y="3516778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5">
            <a:extLst>
              <a:ext uri="{FF2B5EF4-FFF2-40B4-BE49-F238E27FC236}">
                <a16:creationId xmlns:a16="http://schemas.microsoft.com/office/drawing/2014/main" id="{10D85312-6586-473E-B4AD-A81292722BB4}"/>
              </a:ext>
            </a:extLst>
          </p:cNvPr>
          <p:cNvSpPr/>
          <p:nvPr/>
        </p:nvSpPr>
        <p:spPr>
          <a:xfrm>
            <a:off x="1836748" y="4420924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Facility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5">
            <a:extLst>
              <a:ext uri="{FF2B5EF4-FFF2-40B4-BE49-F238E27FC236}">
                <a16:creationId xmlns:a16="http://schemas.microsoft.com/office/drawing/2014/main" id="{83C77FDD-27D1-4E48-BE44-9A3D4F90CC3D}"/>
              </a:ext>
            </a:extLst>
          </p:cNvPr>
          <p:cNvSpPr/>
          <p:nvPr/>
        </p:nvSpPr>
        <p:spPr>
          <a:xfrm>
            <a:off x="1836748" y="5325070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Contract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BE290A-90B3-4C8E-9F42-76E466B3638A}"/>
              </a:ext>
            </a:extLst>
          </p:cNvPr>
          <p:cNvSpPr txBox="1"/>
          <p:nvPr/>
        </p:nvSpPr>
        <p:spPr>
          <a:xfrm>
            <a:off x="6551021" y="3736881"/>
            <a:ext cx="490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C_ID → { </a:t>
            </a:r>
            <a:r>
              <a:rPr lang="en-US" b="1" dirty="0" err="1"/>
              <a:t>c_name</a:t>
            </a:r>
            <a:r>
              <a:rPr lang="en-US" b="1" dirty="0"/>
              <a:t>, </a:t>
            </a:r>
            <a:r>
              <a:rPr lang="en-US" b="1" dirty="0" err="1"/>
              <a:t>center_number</a:t>
            </a:r>
            <a:r>
              <a:rPr lang="en-US" b="1" dirty="0"/>
              <a:t> }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F059FA-2EFF-4D72-8AB4-B6BB2C2F2117}"/>
              </a:ext>
            </a:extLst>
          </p:cNvPr>
          <p:cNvSpPr txBox="1"/>
          <p:nvPr/>
        </p:nvSpPr>
        <p:spPr>
          <a:xfrm>
            <a:off x="6551020" y="4641027"/>
            <a:ext cx="39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→ { type } 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EAE4E66-323B-4DA1-8747-BA443887EADD}"/>
              </a:ext>
            </a:extLst>
          </p:cNvPr>
          <p:cNvSpPr txBox="1"/>
          <p:nvPr/>
        </p:nvSpPr>
        <p:spPr>
          <a:xfrm>
            <a:off x="6551019" y="5545173"/>
            <a:ext cx="4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→ { name }  </a:t>
            </a:r>
          </a:p>
        </p:txBody>
      </p:sp>
    </p:spTree>
    <p:extLst>
      <p:ext uri="{BB962C8B-B14F-4D97-AF65-F5344CB8AC3E}">
        <p14:creationId xmlns:p14="http://schemas.microsoft.com/office/powerpoint/2010/main" val="426220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8.C</a:t>
            </a:r>
            <a:r>
              <a:rPr lang="en-US" altLang="ko-KR" sz="4400" b="1" dirty="0"/>
              <a:t>REATE &amp; 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2576CD-AFFE-41D7-A155-71E34C6E2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46" y="1518161"/>
            <a:ext cx="10850506" cy="50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E9E31-7AF5-4F5D-BD7E-CA7662C95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" y="1755966"/>
            <a:ext cx="11430577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F8DB1-8927-4D7F-9B56-065E77622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8" y="1856069"/>
            <a:ext cx="10995024" cy="47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18CF-FE65-4E8B-B32F-A12235A71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88" y="1714104"/>
            <a:ext cx="11231564" cy="499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4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344" y="827469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5400" b="1" dirty="0">
                <a:solidFill>
                  <a:srgbClr val="00B0F0"/>
                </a:solidFill>
              </a:rPr>
              <a:t>I</a:t>
            </a:r>
            <a:r>
              <a:rPr lang="en-US" altLang="ko-KR" sz="5400" b="1" dirty="0"/>
              <a:t>NDEX</a:t>
            </a:r>
            <a:endParaRPr lang="en-US" altLang="ko-KR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24" y="1615060"/>
            <a:ext cx="4813855" cy="4581144"/>
          </a:xfrm>
        </p:spPr>
        <p:txBody>
          <a:bodyPr vert="horz" lIns="91440" tIns="45720" rIns="91440" bIns="45720" numCol="1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 latinLnBrk="0"/>
            <a:r>
              <a:rPr lang="en-US" altLang="ko-KR" b="1" dirty="0"/>
              <a:t> PART1 : Project Introduction</a:t>
            </a:r>
          </a:p>
          <a:p>
            <a:pPr algn="l" latinLnBrk="0"/>
            <a:r>
              <a:rPr lang="en-US" altLang="ko-KR" dirty="0"/>
              <a:t>	</a:t>
            </a:r>
            <a:r>
              <a:rPr lang="en-US" altLang="ko-KR" sz="2000" dirty="0"/>
              <a:t>1. Topic</a:t>
            </a:r>
          </a:p>
          <a:p>
            <a:pPr algn="l" latinLnBrk="0"/>
            <a:r>
              <a:rPr lang="en-US" altLang="ko-KR" sz="2000" dirty="0"/>
              <a:t>	2. Motivation</a:t>
            </a:r>
          </a:p>
          <a:p>
            <a:pPr algn="l" latinLnBrk="0"/>
            <a:r>
              <a:rPr lang="en-US" altLang="ko-KR" sz="2000" dirty="0"/>
              <a:t>	3. Expectations</a:t>
            </a:r>
          </a:p>
          <a:p>
            <a:pPr algn="l" latinLnBrk="0"/>
            <a:r>
              <a:rPr lang="en-US" altLang="ko-KR" sz="2000" dirty="0"/>
              <a:t>	4. Roles for each Team Member</a:t>
            </a:r>
          </a:p>
          <a:p>
            <a:pPr algn="l" latinLnBrk="0"/>
            <a:r>
              <a:rPr lang="en-US" altLang="ko-KR" sz="2000" dirty="0"/>
              <a:t>	5. E/R Diagram</a:t>
            </a:r>
          </a:p>
          <a:p>
            <a:pPr algn="l" latinLnBrk="0"/>
            <a:r>
              <a:rPr lang="en-US" altLang="ko-KR" sz="2000" dirty="0"/>
              <a:t>	</a:t>
            </a:r>
          </a:p>
          <a:p>
            <a:pPr algn="l" latinLnBrk="0"/>
            <a:r>
              <a:rPr lang="en-US" altLang="ko-KR" b="1" dirty="0"/>
              <a:t> PART2 : System Design</a:t>
            </a:r>
          </a:p>
          <a:p>
            <a:pPr lvl="1" algn="l" latinLnBrk="0"/>
            <a:r>
              <a:rPr lang="en-US" altLang="ko-KR" dirty="0"/>
              <a:t>	6. Function Dependency</a:t>
            </a:r>
          </a:p>
          <a:p>
            <a:pPr lvl="1" algn="l" latinLnBrk="0"/>
            <a:r>
              <a:rPr lang="en-US" altLang="ko-KR" dirty="0"/>
              <a:t>     7. Data Design</a:t>
            </a:r>
          </a:p>
          <a:p>
            <a:pPr lvl="1" algn="l" latinLnBrk="0"/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58" name="부제목 2">
            <a:extLst>
              <a:ext uri="{FF2B5EF4-FFF2-40B4-BE49-F238E27FC236}">
                <a16:creationId xmlns:a16="http://schemas.microsoft.com/office/drawing/2014/main" id="{0089789A-7302-4966-B3E1-F3F56A7EBD14}"/>
              </a:ext>
            </a:extLst>
          </p:cNvPr>
          <p:cNvSpPr txBox="1">
            <a:spLocks/>
          </p:cNvSpPr>
          <p:nvPr/>
        </p:nvSpPr>
        <p:spPr>
          <a:xfrm>
            <a:off x="5815568" y="1690561"/>
            <a:ext cx="4813855" cy="45811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 latinLnBrk="0"/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id="{FD856155-BD3F-4EC6-B8B8-37C8257A7981}"/>
              </a:ext>
            </a:extLst>
          </p:cNvPr>
          <p:cNvSpPr txBox="1">
            <a:spLocks/>
          </p:cNvSpPr>
          <p:nvPr/>
        </p:nvSpPr>
        <p:spPr>
          <a:xfrm>
            <a:off x="6153418" y="1976565"/>
            <a:ext cx="5648058" cy="45811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latinLnBrk="0"/>
            <a:r>
              <a:rPr lang="en-US" altLang="ko-KR" sz="2400" b="1" dirty="0"/>
              <a:t>PART3: System Implementation	</a:t>
            </a:r>
            <a:r>
              <a:rPr lang="en-US" altLang="ko-KR" dirty="0"/>
              <a:t>8. Create &amp; Insert</a:t>
            </a:r>
          </a:p>
          <a:p>
            <a:pPr lvl="1" algn="l" latinLnBrk="0"/>
            <a:r>
              <a:rPr lang="en-US" altLang="ko-KR" sz="2400" b="1" dirty="0"/>
              <a:t>	</a:t>
            </a:r>
          </a:p>
          <a:p>
            <a:pPr lvl="1" algn="l" latinLnBrk="0"/>
            <a:r>
              <a:rPr lang="en-US" altLang="ko-KR" sz="2400" b="1" dirty="0"/>
              <a:t>PART4: Website</a:t>
            </a:r>
          </a:p>
          <a:p>
            <a:pPr lvl="1" algn="l" latinLnBrk="0"/>
            <a:r>
              <a:rPr lang="en-US" altLang="ko-KR" sz="2400" b="1" dirty="0"/>
              <a:t>	</a:t>
            </a:r>
            <a:r>
              <a:rPr lang="en-US" altLang="ko-KR" dirty="0"/>
              <a:t>9. Organization</a:t>
            </a:r>
          </a:p>
          <a:p>
            <a:pPr lvl="1" algn="l" latinLnBrk="0"/>
            <a:r>
              <a:rPr lang="en-US" altLang="ko-KR" dirty="0"/>
              <a:t>	10. Queries</a:t>
            </a:r>
          </a:p>
          <a:p>
            <a:pPr lvl="1" algn="l" latinLnBrk="0"/>
            <a:r>
              <a:rPr lang="en-US" altLang="ko-KR" dirty="0"/>
              <a:t>	11. How to use</a:t>
            </a:r>
          </a:p>
          <a:p>
            <a:pPr lvl="1" algn="l" latinLnBrk="0"/>
            <a:r>
              <a:rPr lang="en-US" altLang="ko-KR" dirty="0"/>
              <a:t>	12. Test</a:t>
            </a:r>
          </a:p>
          <a:p>
            <a:pPr lvl="1" algn="l" latinLnBrk="0"/>
            <a:endParaRPr lang="en-US" altLang="ko-KR" dirty="0"/>
          </a:p>
          <a:p>
            <a:pPr lvl="1" algn="l" latinLnBrk="0"/>
            <a:r>
              <a:rPr lang="en-US" altLang="ko-KR" sz="2400" b="1" dirty="0"/>
              <a:t>PART5: Conclusion</a:t>
            </a:r>
          </a:p>
          <a:p>
            <a:pPr algn="l" latinLnBrk="0"/>
            <a:r>
              <a:rPr lang="en-US" altLang="ko-KR" sz="2000" dirty="0"/>
              <a:t>	13. What We Learned</a:t>
            </a:r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42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61234-0649-4DA5-BFAB-88388EFE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8" y="1514475"/>
            <a:ext cx="117729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9F957-E5DF-4196-A903-9319786D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3" y="1658556"/>
            <a:ext cx="11304589" cy="5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20E17-3280-4940-B67A-309533C6F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36" y="1741074"/>
            <a:ext cx="11645425" cy="49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676D9-D846-424D-8811-F94EAF14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87" y="1603375"/>
            <a:ext cx="11460188" cy="50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9EE30-ED88-4B87-AC1C-8133AAE21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3" y="1608931"/>
            <a:ext cx="11580229" cy="50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9.O</a:t>
            </a:r>
            <a:r>
              <a:rPr lang="en-US" altLang="ko-KR" sz="4400" b="1" dirty="0"/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3006B1-BABA-463A-80D3-0B47913DF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731" y="1725616"/>
            <a:ext cx="6520688" cy="47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4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C2A8F1-742F-4D37-B2A2-6BDB65DE0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919" y="1722845"/>
            <a:ext cx="6396843" cy="47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EEF121-0D58-4DC1-92F8-0D86B16C5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4971" y="1783122"/>
            <a:ext cx="6417912" cy="46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1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E565A7-27CE-4F6D-80AF-1C4A3913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757" y="1608931"/>
            <a:ext cx="6684886" cy="4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9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D153C-E00A-41CD-8F9A-C748A327A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563" y="1711313"/>
            <a:ext cx="6756407" cy="41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5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57" y="827469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44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1.T</a:t>
            </a:r>
            <a:r>
              <a:rPr lang="en-US" altLang="ko-KR" sz="4400" b="1" kern="1200" dirty="0">
                <a:latin typeface="+mj-lt"/>
                <a:ea typeface="+mj-ea"/>
                <a:cs typeface="+mj-cs"/>
              </a:rPr>
              <a:t>OPIC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644" y="2364202"/>
            <a:ext cx="10894505" cy="4581144"/>
          </a:xfrm>
        </p:spPr>
        <p:txBody>
          <a:bodyPr vert="horz" lIns="91440" tIns="45720" rIns="91440" bIns="45720" numCol="2" rtlCol="0">
            <a:normAutofit/>
          </a:bodyPr>
          <a:lstStyle/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Sports Membership Sharing System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75">
            <a:extLst>
              <a:ext uri="{FF2B5EF4-FFF2-40B4-BE49-F238E27FC236}">
                <a16:creationId xmlns:a16="http://schemas.microsoft.com/office/drawing/2014/main" id="{91C0FFC1-406C-44E0-ABF0-405FD0EBF25D}"/>
              </a:ext>
            </a:extLst>
          </p:cNvPr>
          <p:cNvSpPr/>
          <p:nvPr/>
        </p:nvSpPr>
        <p:spPr>
          <a:xfrm>
            <a:off x="1636138" y="2643211"/>
            <a:ext cx="8665789" cy="1390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exercise some places where you are not living,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Just do it  With our Services. </a:t>
            </a:r>
          </a:p>
          <a:p>
            <a:pPr lvl="0">
              <a:lnSpc>
                <a:spcPct val="150000"/>
              </a:lnSpc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tx2">
                    <a:lumMod val="50000"/>
                  </a:schemeClr>
                </a:solidFill>
              </a:rPr>
              <a:t>10.Q</a:t>
            </a:r>
            <a:r>
              <a:rPr lang="en-US" altLang="ko-KR" sz="4400" b="1" dirty="0"/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en-US" altLang="ko-KR" sz="2400" b="1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/>
              <a:t>Login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7EF601-761E-4EA1-B820-C1DFDB53B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82" y="2210259"/>
            <a:ext cx="5579438" cy="4058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43EFAA-44E5-4107-B469-F6778A39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397" y="1619538"/>
            <a:ext cx="6623103" cy="464908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2F9C98-056A-4354-A557-79AD1CC139C5}"/>
              </a:ext>
            </a:extLst>
          </p:cNvPr>
          <p:cNvCxnSpPr>
            <a:endCxn id="31" idx="3"/>
          </p:cNvCxnSpPr>
          <p:nvPr/>
        </p:nvCxnSpPr>
        <p:spPr>
          <a:xfrm flipV="1">
            <a:off x="3905251" y="1916998"/>
            <a:ext cx="1251340" cy="1846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5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12C88A-85E3-497E-8881-162DF085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63" y="2167784"/>
            <a:ext cx="5750493" cy="4215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D81543-78AE-4C99-88E0-77E515DA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419" y="287337"/>
            <a:ext cx="6935156" cy="64216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75BBFD-10C6-4040-81BA-B96DBDE92208}"/>
              </a:ext>
            </a:extLst>
          </p:cNvPr>
          <p:cNvCxnSpPr/>
          <p:nvPr/>
        </p:nvCxnSpPr>
        <p:spPr>
          <a:xfrm flipV="1">
            <a:off x="3981459" y="505968"/>
            <a:ext cx="1059933" cy="5510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3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Reserve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88672D-1EAE-4069-A987-48911C355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29" y="2101567"/>
            <a:ext cx="4276810" cy="4485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EF8377-C8AE-4967-A394-CC5D3A23A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87" y="190629"/>
            <a:ext cx="7839073" cy="657160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0EC962-0183-479C-B2BE-813F54358684}"/>
              </a:ext>
            </a:extLst>
          </p:cNvPr>
          <p:cNvCxnSpPr/>
          <p:nvPr/>
        </p:nvCxnSpPr>
        <p:spPr>
          <a:xfrm flipV="1">
            <a:off x="2151888" y="376238"/>
            <a:ext cx="2042160" cy="547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9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3B44EF7-3182-4C41-8CD0-487195C28B2A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 err="1"/>
              <a:t>Reserve_Select</a:t>
            </a:r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A49487-370F-42E4-A0E6-8287B6EF7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88" y="2230531"/>
            <a:ext cx="6123607" cy="290899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6DFEB3-099D-465E-AF48-67287DBB9ABB}"/>
              </a:ext>
            </a:extLst>
          </p:cNvPr>
          <p:cNvCxnSpPr>
            <a:cxnSpLocks/>
          </p:cNvCxnSpPr>
          <p:nvPr/>
        </p:nvCxnSpPr>
        <p:spPr>
          <a:xfrm>
            <a:off x="3981459" y="3279648"/>
            <a:ext cx="604827" cy="20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24EB87C-B850-4901-B492-67801989E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801" y="3395564"/>
            <a:ext cx="7507285" cy="33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EC8BC-8D9B-4069-B44C-E6495DB5F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36" y="2202614"/>
            <a:ext cx="4034854" cy="4355011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B61E5786-0F0D-40E4-9680-38796C959067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 err="1"/>
              <a:t>Reserve_Update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AA9C8-E179-4393-8320-9D3C3FE60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674" y="217002"/>
            <a:ext cx="6954801" cy="64157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D80243-325D-47CF-BE0F-605ACF86876A}"/>
              </a:ext>
            </a:extLst>
          </p:cNvPr>
          <p:cNvCxnSpPr/>
          <p:nvPr/>
        </p:nvCxnSpPr>
        <p:spPr>
          <a:xfrm flipV="1">
            <a:off x="3206751" y="376238"/>
            <a:ext cx="1590674" cy="575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34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Reserve_Delete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F18983-CA5C-4997-B09E-D530CC67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99" y="2422352"/>
            <a:ext cx="6967824" cy="31689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088AF-DEC5-4C0A-929A-32A8624CA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534" y="269909"/>
            <a:ext cx="7352765" cy="33488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5ABF75-03DB-469E-B9E5-EE48B6B6D238}"/>
              </a:ext>
            </a:extLst>
          </p:cNvPr>
          <p:cNvCxnSpPr/>
          <p:nvPr/>
        </p:nvCxnSpPr>
        <p:spPr>
          <a:xfrm flipV="1">
            <a:off x="3981459" y="571246"/>
            <a:ext cx="517389" cy="323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94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3B44EF7-3182-4C41-8CD0-487195C28B2A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Membership_Select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C525F-701E-4CBE-88C5-3F40A9324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9" y="2102342"/>
            <a:ext cx="6833403" cy="26199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ECD842-50CE-4605-B970-B7D95C6C2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588" y="2731815"/>
            <a:ext cx="7585548" cy="3747554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8B1CD86-D392-46CE-8AAB-C66D17628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6920" y="2567154"/>
            <a:ext cx="551628" cy="550153"/>
          </a:xfrm>
          <a:prstGeom prst="bentConnector3">
            <a:avLst>
              <a:gd name="adj1" fmla="val 2036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2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1FB9DB-4249-4748-9E89-C633796DC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10" y="2331645"/>
            <a:ext cx="6263640" cy="3362718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5B97A57-066B-45DE-AC5B-EE3933B71B3C}"/>
              </a:ext>
            </a:extLst>
          </p:cNvPr>
          <p:cNvSpPr txBox="1">
            <a:spLocks/>
          </p:cNvSpPr>
          <p:nvPr/>
        </p:nvSpPr>
        <p:spPr>
          <a:xfrm>
            <a:off x="1030782" y="1567553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Contract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_Select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14AF2F-DD7B-48C8-9EEB-8D7C3A2E2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223" y="3568339"/>
            <a:ext cx="9005777" cy="3289661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40B42AD-6472-44C4-8B77-2C5BBECA19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9048" y="3654552"/>
            <a:ext cx="932688" cy="609600"/>
          </a:xfrm>
          <a:prstGeom prst="bentConnector3">
            <a:avLst>
              <a:gd name="adj1" fmla="val 996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Contract_update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7F9F17-102A-4575-85E6-AF0F2C015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05" y="2279753"/>
            <a:ext cx="5895595" cy="40379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81E4E0-8108-4C78-9DD0-A4B318E60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283" y="1316799"/>
            <a:ext cx="6859587" cy="552691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131044-BDE5-44BB-ADB2-F08D91951547}"/>
              </a:ext>
            </a:extLst>
          </p:cNvPr>
          <p:cNvCxnSpPr/>
          <p:nvPr/>
        </p:nvCxnSpPr>
        <p:spPr>
          <a:xfrm flipV="1">
            <a:off x="4119563" y="1658112"/>
            <a:ext cx="1098759" cy="2761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2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>
                <a:solidFill>
                  <a:schemeClr val="accent5">
                    <a:lumMod val="75000"/>
                  </a:schemeClr>
                </a:solidFill>
              </a:rPr>
              <a:t>11.H</a:t>
            </a:r>
            <a:r>
              <a:rPr lang="en-US" altLang="ko-KR" sz="4400" b="1"/>
              <a:t>OW TO USE</a:t>
            </a:r>
            <a:endParaRPr lang="en-US" altLang="ko-KR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86FBB-3FEE-497D-88EB-28775474B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922" y="1608931"/>
            <a:ext cx="9170869" cy="47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4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56" y="827469"/>
            <a:ext cx="4523551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4400" b="1" dirty="0">
                <a:solidFill>
                  <a:srgbClr val="7030A0"/>
                </a:solidFill>
              </a:rPr>
              <a:t>2</a:t>
            </a:r>
            <a:r>
              <a:rPr lang="en-US" altLang="ko-KR" sz="44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.M</a:t>
            </a:r>
            <a:r>
              <a:rPr lang="en-US" altLang="ko-KR" sz="4400" b="1" kern="1200" dirty="0">
                <a:latin typeface="+mj-lt"/>
                <a:ea typeface="+mj-ea"/>
                <a:cs typeface="+mj-cs"/>
              </a:rPr>
              <a:t>OTIVATION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456" y="2179104"/>
            <a:ext cx="9904099" cy="3441881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All project members are interested in exercising.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You want to exercise some places where you are not living, Just do it with our services.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We wanted to make it easy to make reservations for various facilities such as              bowling and golf as well as health.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Sports Membership Sharing System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8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CB9A0-55E1-4B05-9C0D-DA1369067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44" y="1726806"/>
            <a:ext cx="4718740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B0E17-37D7-4231-88D3-075A1AE20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491" y="1640843"/>
            <a:ext cx="8948809" cy="450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931FFE-F172-4455-BB72-6FA977D05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581" y="4206826"/>
            <a:ext cx="3090677" cy="8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1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B56B3C-F106-46AC-BFB6-2067BC607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112" y="1652587"/>
            <a:ext cx="3533775" cy="3552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6CAED0-E8F5-4EB8-8AF5-7CCA29995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475" y="2658981"/>
            <a:ext cx="4478337" cy="12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FBEA4-C335-4790-8FDE-694A38477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50" y="1608932"/>
            <a:ext cx="2515038" cy="483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F5EEC6-3EA0-4806-912D-7C1761C39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287" y="1749121"/>
            <a:ext cx="4295775" cy="695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B185C0-101B-4F38-A278-AC3CAC836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071" y="4928551"/>
            <a:ext cx="4441559" cy="13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FDF404-400F-4495-BB22-48ABB5FD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11" y="1707305"/>
            <a:ext cx="4191000" cy="647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EE7F77-6980-4F69-A521-BC63B33F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702" y="2355005"/>
            <a:ext cx="7858124" cy="42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CD431E-3AA5-45EC-BAD6-CBD7C903E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581" y="1498290"/>
            <a:ext cx="8003082" cy="5140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E5BA3A-7818-4527-BD6D-A32F5A951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930" y="4934771"/>
            <a:ext cx="4009231" cy="1242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EC54-BEF5-4D02-93DD-8FAEDCF51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3421924"/>
            <a:ext cx="4210861" cy="13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2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265479-BFB6-47C3-BB25-25CFCC1AB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464" y="1625229"/>
            <a:ext cx="8247062" cy="4694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41132-E548-475C-AE8C-7D7C999F8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443" y="3699281"/>
            <a:ext cx="3598545" cy="1052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5951DD-29E1-4247-ACA1-FEDA860A0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646" y="1728805"/>
            <a:ext cx="4857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DABFA-8A00-4213-BA8D-66731E582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" y="1743354"/>
            <a:ext cx="11601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850373-2E4E-4855-8BBC-FDD460ABB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31" y="1878265"/>
            <a:ext cx="4352925" cy="3457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5E712-0E89-4E93-915F-238DB0649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088" y="4359307"/>
            <a:ext cx="53721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79A41-C19A-4E72-9CC5-FAEA98CA7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092" y="1608931"/>
            <a:ext cx="8874126" cy="48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Sports Membership Sharing System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C5ACCBD4-6ECA-49EE-9CA1-85822CDE5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456" y="2233828"/>
            <a:ext cx="9904099" cy="3441881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Make it possible for people to use a variety of exercise services anytime, anywhere, conveniently and casually.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You can do the exercise you want through quick and easy booking.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Effects of hobby development or health promotion through various sports.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73600" y="827469"/>
            <a:ext cx="8013748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0000"/>
                </a:solidFill>
              </a:rPr>
              <a:t>3.E</a:t>
            </a:r>
            <a:r>
              <a:rPr lang="en-US" altLang="ko-KR" sz="4400" b="1" dirty="0"/>
              <a:t>XPECTATIONS</a:t>
            </a:r>
          </a:p>
        </p:txBody>
      </p:sp>
    </p:spTree>
    <p:extLst>
      <p:ext uri="{BB962C8B-B14F-4D97-AF65-F5344CB8AC3E}">
        <p14:creationId xmlns:p14="http://schemas.microsoft.com/office/powerpoint/2010/main" val="3698912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AE332A-80B1-42B1-A87F-A21BA1328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77" y="1890852"/>
            <a:ext cx="7827908" cy="3684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E75F90-ADDA-4FFE-8DCF-3483B968E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718" y="4119507"/>
            <a:ext cx="5124450" cy="152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1E45D0-310B-41E8-BC34-99115371D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156" y="3417660"/>
            <a:ext cx="48387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32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12.T</a:t>
            </a:r>
            <a:r>
              <a:rPr lang="en-US" altLang="ko-KR" sz="4400" b="1" dirty="0"/>
              <a:t>EST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BBAB1CC3-5B46-4019-B68F-FFA2FD98B390}"/>
              </a:ext>
            </a:extLst>
          </p:cNvPr>
          <p:cNvSpPr txBox="1">
            <a:spLocks/>
          </p:cNvSpPr>
          <p:nvPr/>
        </p:nvSpPr>
        <p:spPr>
          <a:xfrm>
            <a:off x="111918" y="3333096"/>
            <a:ext cx="11818143" cy="158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dirty="0">
                <a:hlinkClick r:id="rId6"/>
              </a:rPr>
              <a:t>http://software.hongik.ac.kr/b_team/b_team6/final_project_51/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48009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2">
                    <a:lumMod val="75000"/>
                  </a:schemeClr>
                </a:solidFill>
              </a:rPr>
              <a:t>13.W</a:t>
            </a:r>
            <a:r>
              <a:rPr lang="en-US" altLang="ko-KR" sz="4400" b="1" dirty="0"/>
              <a:t>HAT WE LEARNED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9B3CFF-F09F-4BD1-9857-163B12172535}"/>
              </a:ext>
            </a:extLst>
          </p:cNvPr>
          <p:cNvSpPr txBox="1"/>
          <p:nvPr/>
        </p:nvSpPr>
        <p:spPr>
          <a:xfrm>
            <a:off x="1120775" y="2037863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Long Query Error</a:t>
            </a:r>
            <a:endParaRPr lang="ko-KR" alt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6E8C7-2B01-4EB2-82B9-F0516DEF09F1}"/>
              </a:ext>
            </a:extLst>
          </p:cNvPr>
          <p:cNvSpPr txBox="1"/>
          <p:nvPr/>
        </p:nvSpPr>
        <p:spPr>
          <a:xfrm>
            <a:off x="1095284" y="3039051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Benefits of Membership</a:t>
            </a:r>
            <a:endParaRPr lang="ko-KR" alt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8156C5-E3B3-4599-86A7-958192B183C0}"/>
              </a:ext>
            </a:extLst>
          </p:cNvPr>
          <p:cNvSpPr txBox="1"/>
          <p:nvPr/>
        </p:nvSpPr>
        <p:spPr>
          <a:xfrm>
            <a:off x="1093549" y="3890125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Information of Regions</a:t>
            </a:r>
            <a:endParaRPr lang="ko-KR" alt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EA7F09-F1D0-4826-896F-B17490AF2995}"/>
              </a:ext>
            </a:extLst>
          </p:cNvPr>
          <p:cNvSpPr txBox="1"/>
          <p:nvPr/>
        </p:nvSpPr>
        <p:spPr>
          <a:xfrm>
            <a:off x="1120775" y="4720937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Record System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73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C000"/>
                </a:solidFill>
              </a:rPr>
              <a:t>4.R</a:t>
            </a:r>
            <a:r>
              <a:rPr lang="en-US" altLang="ko-KR" sz="4400" b="1" dirty="0"/>
              <a:t>OLES FOR EACH TEAM MEMBER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C4A2DF7D-1DD7-4DBA-A10D-F8230B9FA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638" y="1899574"/>
            <a:ext cx="9402946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B589051 </a:t>
            </a:r>
            <a:r>
              <a:rPr lang="ko-KR" altLang="en-US" sz="1900" dirty="0"/>
              <a:t>이동훈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(30 / 100</a:t>
            </a:r>
            <a:r>
              <a:rPr lang="en-US" altLang="ko-KR" sz="1900"/>
              <a:t>)           DB Organizing </a:t>
            </a:r>
            <a:r>
              <a:rPr lang="en-US" altLang="ko-KR" sz="1900" dirty="0"/>
              <a:t>and building the homepage</a:t>
            </a:r>
          </a:p>
          <a:p>
            <a:pPr algn="l" latinLnBrk="0"/>
            <a:r>
              <a:rPr lang="en-US" altLang="ko-KR" sz="1900" dirty="0"/>
              <a:t>                            Be active in meetings.</a:t>
            </a:r>
            <a:br>
              <a:rPr lang="en-US" altLang="ko-KR" sz="1900" dirty="0"/>
            </a:b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B589059 </a:t>
            </a:r>
            <a:r>
              <a:rPr lang="ko-KR" altLang="en-US" sz="1900" dirty="0"/>
              <a:t>임동규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(20/100)             Asked for advice, got feedback and helped a senior.</a:t>
            </a:r>
          </a:p>
          <a:p>
            <a:pPr algn="l" latinLnBrk="0"/>
            <a:r>
              <a:rPr lang="en-US" altLang="ko-KR" sz="1900" dirty="0"/>
              <a:t>                            Be active in meetings.</a:t>
            </a:r>
          </a:p>
        </p:txBody>
      </p:sp>
    </p:spTree>
    <p:extLst>
      <p:ext uri="{BB962C8B-B14F-4D97-AF65-F5344CB8AC3E}">
        <p14:creationId xmlns:p14="http://schemas.microsoft.com/office/powerpoint/2010/main" val="424854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C000"/>
                </a:solidFill>
              </a:rPr>
              <a:t>4.R</a:t>
            </a:r>
            <a:r>
              <a:rPr lang="en-US" altLang="ko-KR" sz="4400" b="1" dirty="0"/>
              <a:t>OLES FOR EACH TEAM MEMBER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C4A2DF7D-1DD7-4DBA-A10D-F8230B9FA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638" y="1899574"/>
            <a:ext cx="9402946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B589060 </a:t>
            </a:r>
            <a:r>
              <a:rPr lang="ko-KR" altLang="en-US" sz="1900" dirty="0" err="1"/>
              <a:t>임성묵</a:t>
            </a:r>
            <a:r>
              <a:rPr lang="ko-KR" altLang="en-US" sz="1900" dirty="0"/>
              <a:t> </a:t>
            </a:r>
            <a:r>
              <a:rPr lang="en-US" altLang="ko-KR" sz="1900" dirty="0"/>
              <a:t>:  Team Leader</a:t>
            </a:r>
          </a:p>
          <a:p>
            <a:pPr algn="l" latinLnBrk="0"/>
            <a:r>
              <a:rPr lang="en-US" altLang="ko-KR" sz="1900" dirty="0"/>
              <a:t>    (30 / 100)            DB TOPIC Consultation.</a:t>
            </a:r>
          </a:p>
          <a:p>
            <a:pPr algn="l" latinLnBrk="0"/>
            <a:r>
              <a:rPr lang="en-US" altLang="ko-KR" sz="1900" dirty="0"/>
              <a:t>                             DB modeling design and DB TABLE construction.</a:t>
            </a:r>
          </a:p>
          <a:p>
            <a:pPr algn="l" latinLnBrk="0"/>
            <a:r>
              <a:rPr lang="en-US" altLang="ko-KR" sz="1900" dirty="0"/>
              <a:t>                             Be active in meetings.</a:t>
            </a:r>
            <a:br>
              <a:rPr lang="en-US" altLang="ko-KR" sz="1900" dirty="0"/>
            </a:b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B589061 </a:t>
            </a:r>
            <a:r>
              <a:rPr lang="ko-KR" altLang="en-US" sz="1900" dirty="0"/>
              <a:t>임영환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(20/100)             Asked for advice, got feedback and helped a senior.</a:t>
            </a:r>
          </a:p>
          <a:p>
            <a:pPr algn="l" latinLnBrk="0"/>
            <a:r>
              <a:rPr lang="en-US" altLang="ko-KR" sz="1900" dirty="0"/>
              <a:t>                            PPT production and be active in meetings.</a:t>
            </a:r>
          </a:p>
        </p:txBody>
      </p:sp>
    </p:spTree>
    <p:extLst>
      <p:ext uri="{BB962C8B-B14F-4D97-AF65-F5344CB8AC3E}">
        <p14:creationId xmlns:p14="http://schemas.microsoft.com/office/powerpoint/2010/main" val="219426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5.E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/R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2EEA9-BD98-4D84-8323-4065A3178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86" y="1667265"/>
            <a:ext cx="8271733" cy="45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595" y="1707537"/>
            <a:ext cx="9904099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FACILITY_TYPE(</a:t>
            </a:r>
            <a:r>
              <a:rPr lang="en-US" altLang="ko-KR" sz="2000" dirty="0">
                <a:solidFill>
                  <a:srgbClr val="FF0000"/>
                </a:solidFill>
              </a:rPr>
              <a:t>F_ID</a:t>
            </a:r>
            <a:r>
              <a:rPr lang="en-US" altLang="ko-KR" sz="2000" dirty="0"/>
              <a:t>, F_TYPE)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FACILITY_MANAGEMENT(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C_ID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F_ID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U_ID,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M_TYPE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MEMBERSHIP_TYPE(</a:t>
            </a:r>
            <a:r>
              <a:rPr lang="en-US" altLang="ko-KR" sz="2000" dirty="0">
                <a:solidFill>
                  <a:srgbClr val="FF0000"/>
                </a:solidFill>
              </a:rPr>
              <a:t>M_TYPE</a:t>
            </a:r>
            <a:r>
              <a:rPr lang="en-US" altLang="ko-KR" sz="2000" dirty="0"/>
              <a:t>, COURSE, COST)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USERS(</a:t>
            </a:r>
            <a:r>
              <a:rPr lang="en-US" altLang="ko-KR" sz="2000" dirty="0">
                <a:solidFill>
                  <a:srgbClr val="FF0000"/>
                </a:solidFill>
              </a:rPr>
              <a:t>U_ID</a:t>
            </a:r>
            <a:r>
              <a:rPr lang="en-US" altLang="ko-KR" sz="2000" dirty="0"/>
              <a:t>, PASSWORD, FIRST_NAME, LAST_NAME, ADDRESS_1,       ADDRESS_2, P_NUM)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RESERVATION(</a:t>
            </a:r>
            <a:r>
              <a:rPr lang="en-US" altLang="ko-KR" sz="2000" dirty="0">
                <a:solidFill>
                  <a:srgbClr val="FF0000"/>
                </a:solidFill>
              </a:rPr>
              <a:t>R_ID</a:t>
            </a:r>
            <a:r>
              <a:rPr lang="en-US" altLang="ko-KR" sz="2000" dirty="0"/>
              <a:t>, START, END, PEOPLE,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F_ID, C_ID, U_ID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CENTER(</a:t>
            </a:r>
            <a:r>
              <a:rPr lang="en-US" altLang="ko-KR" sz="2000" dirty="0">
                <a:solidFill>
                  <a:srgbClr val="FF0000"/>
                </a:solidFill>
              </a:rPr>
              <a:t>C_ID</a:t>
            </a:r>
            <a:r>
              <a:rPr lang="en-US" altLang="ko-KR" sz="2000" dirty="0"/>
              <a:t>, C_NAME, C_NUM, ADDRESS_1, ADDRESS_2, OPEN, CLOSE)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CONTRACT_MANAGEMENT(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C_ID, CON_NUM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CONTRACT(</a:t>
            </a:r>
            <a:r>
              <a:rPr lang="en-US" altLang="ko-KR" sz="2000" dirty="0">
                <a:solidFill>
                  <a:srgbClr val="FF0000"/>
                </a:solidFill>
              </a:rPr>
              <a:t>CON_NUM</a:t>
            </a:r>
            <a:r>
              <a:rPr lang="en-US" altLang="ko-KR" sz="2000" dirty="0"/>
              <a:t>, START_DATE, END_DATE)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7489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853</Words>
  <Application>Microsoft Office PowerPoint</Application>
  <PresentationFormat>와이드스크린</PresentationFormat>
  <Paragraphs>190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함초롬돋움</vt:lpstr>
      <vt:lpstr>Arial</vt:lpstr>
      <vt:lpstr>Office 테마</vt:lpstr>
      <vt:lpstr>SportsCenter Membership Sharing  Services</vt:lpstr>
      <vt:lpstr>INDEX</vt:lpstr>
      <vt:lpstr>1.TOPIC</vt:lpstr>
      <vt:lpstr>2.MOTIVATION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SportsCenter Membership Sharing  Services</dc:title>
  <dc:creator>SungMuk Lim</dc:creator>
  <cp:lastModifiedBy>LEE DONGHUN</cp:lastModifiedBy>
  <cp:revision>101</cp:revision>
  <cp:lastPrinted>2019-12-17T04:41:50Z</cp:lastPrinted>
  <dcterms:created xsi:type="dcterms:W3CDTF">2019-12-16T10:37:34Z</dcterms:created>
  <dcterms:modified xsi:type="dcterms:W3CDTF">2022-02-02T15:57:25Z</dcterms:modified>
</cp:coreProperties>
</file>